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85"/>
    <a:srgbClr val="FFFF93"/>
    <a:srgbClr val="222E00"/>
    <a:srgbClr val="415800"/>
    <a:srgbClr val="53770B"/>
    <a:srgbClr val="65900E"/>
    <a:srgbClr val="4B6C0A"/>
    <a:srgbClr val="769F33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128" y="-1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959283-748D-43F1-8157-A2853DBB3693}" type="datetimeFigureOut">
              <a:rPr lang="uk-UA" smtClean="0"/>
              <a:t>18.12.2012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BB15E-9276-4429-A37E-87132009E30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60230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BB15E-9276-4429-A37E-87132009E301}" type="slidenum">
              <a:rPr lang="uk-UA" smtClean="0"/>
              <a:t>2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BB15E-9276-4429-A37E-87132009E301}" type="slidenum">
              <a:rPr lang="uk-UA" smtClean="0"/>
              <a:t>5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elena\Рабочий стол\Презентации\законодавча інформ. в інтернет\Новый рисунок.b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86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  <a:gradFill flip="none" rotWithShape="1">
            <a:gsLst>
              <a:gs pos="0">
                <a:srgbClr val="65900E">
                  <a:shade val="30000"/>
                  <a:satMod val="115000"/>
                </a:srgbClr>
              </a:gs>
              <a:gs pos="50000">
                <a:srgbClr val="65900E">
                  <a:shade val="67500"/>
                  <a:satMod val="115000"/>
                </a:srgbClr>
              </a:gs>
              <a:gs pos="100000">
                <a:srgbClr val="65900E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>
            <a:glow>
              <a:schemeClr val="accent1"/>
            </a:glow>
            <a:outerShdw sx="1000" sy="1000" algn="ctr" rotWithShape="0">
              <a:schemeClr val="accent1">
                <a:lumMod val="50000"/>
              </a:schemeClr>
            </a:outerShdw>
            <a:reflection blurRad="6350" dir="5400000" sy="-100000" algn="bl" rotWithShape="0"/>
            <a:softEdge rad="0"/>
          </a:effectLst>
          <a:scene3d>
            <a:camera prst="orthographicFront"/>
            <a:lightRig rig="threePt" dir="t"/>
          </a:scene3d>
          <a:sp3d prstMaterial="plastic">
            <a:bevelB/>
          </a:sp3d>
        </p:spPr>
        <p:txBody>
          <a:bodyPr anchor="t">
            <a:normAutofit fontScale="90000"/>
            <a:sp3d prstMaterial="matte"/>
          </a:bodyPr>
          <a:lstStyle/>
          <a:p>
            <a:pPr algn="ctr"/>
            <a:r>
              <a:rPr lang="uk-UA" sz="2700" b="1" i="1" dirty="0" smtClean="0">
                <a:solidFill>
                  <a:schemeClr val="bg1"/>
                </a:solidFill>
                <a:effectLst>
                  <a:outerShdw blurRad="50800" dist="38100" dir="2700000" sx="1000" sy="1000" algn="tl" rotWithShape="0">
                    <a:prstClr val="black">
                      <a:alpha val="30000"/>
                    </a:prstClr>
                  </a:outerShdw>
                  <a:reflection blurRad="6350" stA="34000" endPos="29000" dir="5400000" sy="-100000" algn="bl" rotWithShape="0"/>
                </a:effectLst>
                <a:latin typeface="Cambria" pitchFamily="18" charset="0"/>
              </a:rPr>
              <a:t>Законодавча інформація на сайті бібліотеки </a:t>
            </a:r>
            <a:r>
              <a:rPr lang="uk-UA" sz="2700" b="1" i="1" dirty="0" err="1" smtClean="0">
                <a:solidFill>
                  <a:schemeClr val="bg1"/>
                </a:solidFill>
                <a:effectLst>
                  <a:outerShdw blurRad="50800" dist="38100" dir="2700000" sx="1000" sy="1000" algn="tl" rotWithShape="0">
                    <a:prstClr val="black">
                      <a:alpha val="30000"/>
                    </a:prstClr>
                  </a:outerShdw>
                  <a:reflection blurRad="6350" stA="34000" endPos="29000" dir="5400000" sy="-100000" algn="bl" rotWithShape="0"/>
                </a:effectLst>
                <a:latin typeface="Cambria" pitchFamily="18" charset="0"/>
              </a:rPr>
              <a:t>СумДУ</a:t>
            </a:r>
            <a:r>
              <a:rPr lang="uk-UA" sz="2700" b="1" i="1" dirty="0" smtClean="0">
                <a:solidFill>
                  <a:schemeClr val="bg1"/>
                </a:solidFill>
                <a:effectLst>
                  <a:outerShdw blurRad="50800" dist="38100" dir="2700000" sx="1000" sy="1000" algn="tl" rotWithShape="0">
                    <a:prstClr val="black">
                      <a:alpha val="30000"/>
                    </a:prstClr>
                  </a:outerShdw>
                  <a:reflection blurRad="6350" stA="34000" endPos="29000" dir="5400000" sy="-100000" algn="bl" rotWithShape="0"/>
                </a:effectLst>
                <a:latin typeface="Cambria" pitchFamily="18" charset="0"/>
              </a:rPr>
              <a:t>:  </a:t>
            </a:r>
            <a:br>
              <a:rPr lang="uk-UA" sz="2700" b="1" i="1" dirty="0" smtClean="0">
                <a:solidFill>
                  <a:schemeClr val="bg1"/>
                </a:solidFill>
                <a:effectLst>
                  <a:outerShdw blurRad="50800" dist="38100" dir="2700000" sx="1000" sy="1000" algn="tl" rotWithShape="0">
                    <a:prstClr val="black">
                      <a:alpha val="30000"/>
                    </a:prstClr>
                  </a:outerShdw>
                  <a:reflection blurRad="6350" stA="34000" endPos="29000" dir="5400000" sy="-100000" algn="bl" rotWithShape="0"/>
                </a:effectLst>
                <a:latin typeface="Cambria" pitchFamily="18" charset="0"/>
              </a:rPr>
            </a:br>
            <a:r>
              <a:rPr lang="uk-UA" sz="2700" b="1" i="1" dirty="0" smtClean="0">
                <a:solidFill>
                  <a:schemeClr val="bg1"/>
                </a:solidFill>
                <a:effectLst>
                  <a:outerShdw blurRad="50800" dist="38100" dir="2700000" sx="1000" sy="1000" algn="tl" rotWithShape="0">
                    <a:prstClr val="black">
                      <a:alpha val="30000"/>
                    </a:prstClr>
                  </a:outerShdw>
                  <a:reflection blurRad="6350" stA="34000" endPos="29000" dir="5400000" sy="-100000" algn="bl" rotWithShape="0"/>
                </a:effectLst>
                <a:latin typeface="Cambria" pitchFamily="18" charset="0"/>
              </a:rPr>
              <a:t>зручний </a:t>
            </a:r>
            <a:r>
              <a:rPr lang="uk-UA" sz="2700" b="1" i="1" dirty="0" smtClean="0">
                <a:solidFill>
                  <a:schemeClr val="bg1"/>
                </a:solidFill>
                <a:effectLst>
                  <a:outerShdw blurRad="50800" dist="38100" dir="2700000" sx="1000" sy="1000" algn="tl" rotWithShape="0">
                    <a:prstClr val="black">
                      <a:alpha val="42000"/>
                    </a:prstClr>
                  </a:outerShdw>
                  <a:reflection blurRad="6350" stA="34000" endPos="29000" dir="5400000" sy="-100000" algn="bl" rotWithShape="0"/>
                </a:effectLst>
                <a:latin typeface="Cambria" pitchFamily="18" charset="0"/>
              </a:rPr>
              <a:t>доступ</a:t>
            </a:r>
            <a:r>
              <a:rPr lang="uk-UA" sz="2700" b="1" i="1" dirty="0" smtClean="0">
                <a:solidFill>
                  <a:schemeClr val="bg1"/>
                </a:solidFill>
                <a:effectLst>
                  <a:outerShdw blurRad="50800" dist="38100" dir="2700000" sx="1000" sy="1000" algn="tl" rotWithShape="0">
                    <a:prstClr val="black">
                      <a:alpha val="30000"/>
                    </a:prstClr>
                  </a:outerShdw>
                  <a:reflection blurRad="6350" stA="34000" endPos="29000" dir="5400000" sy="-100000" algn="bl" rotWithShape="0"/>
                </a:effectLst>
                <a:latin typeface="Cambria" pitchFamily="18" charset="0"/>
              </a:rPr>
              <a:t>, оперативна інформація,</a:t>
            </a:r>
            <a:br>
              <a:rPr lang="uk-UA" sz="2700" b="1" i="1" dirty="0" smtClean="0">
                <a:solidFill>
                  <a:schemeClr val="bg1"/>
                </a:solidFill>
                <a:effectLst>
                  <a:outerShdw blurRad="50800" dist="38100" dir="2700000" sx="1000" sy="1000" algn="tl" rotWithShape="0">
                    <a:prstClr val="black">
                      <a:alpha val="30000"/>
                    </a:prstClr>
                  </a:outerShdw>
                  <a:reflection blurRad="6350" stA="34000" endPos="29000" dir="5400000" sy="-100000" algn="bl" rotWithShape="0"/>
                </a:effectLst>
                <a:latin typeface="Cambria" pitchFamily="18" charset="0"/>
              </a:rPr>
            </a:br>
            <a:r>
              <a:rPr lang="uk-UA" sz="2700" b="1" i="1" dirty="0" smtClean="0">
                <a:solidFill>
                  <a:schemeClr val="bg1"/>
                </a:solidFill>
                <a:effectLst>
                  <a:outerShdw blurRad="50800" dist="38100" dir="2700000" sx="1000" sy="1000" algn="tl" rotWithShape="0">
                    <a:prstClr val="black">
                      <a:alpha val="30000"/>
                    </a:prstClr>
                  </a:outerShdw>
                  <a:reflection blurRad="6350" stA="34000" endPos="29000" dir="5400000" sy="-100000" algn="bl" rotWithShape="0"/>
                </a:effectLst>
                <a:latin typeface="Cambria" pitchFamily="18" charset="0"/>
              </a:rPr>
              <a:t>найвагоміші джерела – корисна допомога у роботі, навчанні та повсякденному житті</a:t>
            </a:r>
            <a:r>
              <a:rPr lang="uk-UA" sz="27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dir="2700000" sx="1000" sy="1000" algn="tl" rotWithShape="0">
                    <a:prstClr val="black">
                      <a:alpha val="30000"/>
                    </a:prstClr>
                  </a:outerShdw>
                  <a:reflection blurRad="6350" stA="34000" endPos="29000" dir="5400000" sy="-100000" algn="bl" rotWithShape="0"/>
                </a:effectLst>
                <a:latin typeface="Cambria" pitchFamily="18" charset="0"/>
              </a:rPr>
              <a:t/>
            </a:r>
            <a:br>
              <a:rPr lang="uk-UA" sz="27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dir="2700000" sx="1000" sy="1000" algn="tl" rotWithShape="0">
                    <a:prstClr val="black">
                      <a:alpha val="30000"/>
                    </a:prstClr>
                  </a:outerShdw>
                  <a:reflection blurRad="6350" stA="34000" endPos="29000" dir="5400000" sy="-100000" algn="bl" rotWithShape="0"/>
                </a:effectLst>
                <a:latin typeface="Cambria" pitchFamily="18" charset="0"/>
              </a:rPr>
            </a:br>
            <a:endParaRPr lang="ru-RU" sz="2700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8100" dir="2700000" sx="1000" sy="1000" algn="tl" rotWithShape="0">
                  <a:prstClr val="black">
                    <a:alpha val="30000"/>
                  </a:prstClr>
                </a:outerShdw>
                <a:reflection blurRad="6350" stA="34000" endPos="29000" dir="5400000" sy="-100000" algn="bl" rotWithShape="0"/>
              </a:effectLst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elena\Рабочий стол\Презентации\законодавча інформ. в інтернет\скрини\Новый рисунок (8)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46" y="1511666"/>
            <a:ext cx="8763792" cy="5013646"/>
          </a:xfrm>
          <a:prstGeom prst="rect">
            <a:avLst/>
          </a:prstGeom>
          <a:noFill/>
          <a:effectLst>
            <a:outerShdw blurRad="241300" dist="50800" dir="4980000" sx="102000" sy="102000" algn="ctr" rotWithShape="0">
              <a:srgbClr val="000000">
                <a:alpha val="4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214282" y="6143644"/>
            <a:ext cx="1260000" cy="359438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09146" y="1511666"/>
            <a:ext cx="1404000" cy="28800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14282" y="4071943"/>
            <a:ext cx="1368000" cy="319296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>
            <a:stCxn id="6" idx="7"/>
          </p:cNvCxnSpPr>
          <p:nvPr/>
        </p:nvCxnSpPr>
        <p:spPr>
          <a:xfrm rot="5400000" flipH="1" flipV="1">
            <a:off x="-426095" y="3610460"/>
            <a:ext cx="4301677" cy="869969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Штриховая стрелка вправо 15"/>
          <p:cNvSpPr/>
          <p:nvPr/>
        </p:nvSpPr>
        <p:spPr>
          <a:xfrm rot="10800000">
            <a:off x="3482385" y="2348880"/>
            <a:ext cx="216024" cy="144016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9" name="Штриховая стрелка вправо 18"/>
          <p:cNvSpPr/>
          <p:nvPr/>
        </p:nvSpPr>
        <p:spPr>
          <a:xfrm rot="10800000">
            <a:off x="3923927" y="2640164"/>
            <a:ext cx="216024" cy="144016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78364" y="6517477"/>
            <a:ext cx="1794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Cambria" pitchFamily="18" charset="0"/>
              </a:rPr>
              <a:t>lib.sumdu.edu.ua</a:t>
            </a:r>
            <a:endParaRPr lang="ru-RU" i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85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52128"/>
          </a:xfrm>
          <a:gradFill flip="none" rotWithShape="1">
            <a:gsLst>
              <a:gs pos="0">
                <a:srgbClr val="769F33">
                  <a:shade val="30000"/>
                  <a:satMod val="115000"/>
                </a:srgbClr>
              </a:gs>
              <a:gs pos="50000">
                <a:srgbClr val="769F33">
                  <a:shade val="67500"/>
                  <a:satMod val="115000"/>
                </a:srgbClr>
              </a:gs>
              <a:gs pos="100000">
                <a:srgbClr val="769F33">
                  <a:shade val="100000"/>
                  <a:satMod val="115000"/>
                </a:srgbClr>
              </a:gs>
            </a:gsLst>
            <a:lin ang="5400000" scaled="1"/>
            <a:tileRect/>
          </a:gradFill>
          <a:effectLst>
            <a:outerShdw blurRad="50800" dist="50800" dir="5400000" sx="74000" sy="74000" algn="ctr" rotWithShape="0">
              <a:srgbClr val="000000">
                <a:alpha val="40000"/>
              </a:srgbClr>
            </a:outerShdw>
          </a:effectLst>
        </p:spPr>
        <p:txBody>
          <a:bodyPr anchor="ctr">
            <a:normAutofit/>
          </a:bodyPr>
          <a:lstStyle/>
          <a:p>
            <a:pPr algn="ctr"/>
            <a:r>
              <a:rPr lang="uk-UA" sz="2400" b="1" i="1" dirty="0" smtClean="0">
                <a:solidFill>
                  <a:schemeClr val="bg1"/>
                </a:solidFill>
                <a:effectLst>
                  <a:outerShdw blurRad="50800" dist="50800" dir="5400000" sx="4000" sy="4000" algn="ctr" rotWithShape="0">
                    <a:srgbClr val="000000">
                      <a:alpha val="43137"/>
                    </a:srgbClr>
                  </a:outerShdw>
                  <a:reflection stA="38000" endPos="42000" dir="5400000" sy="-100000" algn="bl" rotWithShape="0"/>
                </a:effectLst>
                <a:latin typeface="Cambria" pitchFamily="18" charset="0"/>
              </a:rPr>
              <a:t>Офіційні друковані видання в залах та на сайті бібліотеки </a:t>
            </a:r>
            <a:r>
              <a:rPr lang="uk-UA" sz="2400" b="1" i="1" dirty="0" err="1" smtClean="0">
                <a:solidFill>
                  <a:schemeClr val="bg1"/>
                </a:solidFill>
                <a:effectLst>
                  <a:outerShdw blurRad="50800" dist="50800" dir="5400000" sx="4000" sy="4000" algn="ctr" rotWithShape="0">
                    <a:srgbClr val="000000">
                      <a:alpha val="43137"/>
                    </a:srgbClr>
                  </a:outerShdw>
                  <a:reflection stA="38000" endPos="42000" dir="5400000" sy="-100000" algn="bl" rotWithShape="0"/>
                </a:effectLst>
                <a:latin typeface="Cambria" pitchFamily="18" charset="0"/>
              </a:rPr>
              <a:t>СумДУ</a:t>
            </a:r>
            <a:r>
              <a:rPr lang="uk-UA" sz="2400" b="1" i="1" dirty="0">
                <a:solidFill>
                  <a:schemeClr val="bg1"/>
                </a:solidFill>
                <a:effectLst>
                  <a:outerShdw blurRad="50800" dist="50800" dir="5400000" sx="4000" sy="4000" algn="ctr" rotWithShape="0">
                    <a:srgbClr val="000000">
                      <a:alpha val="43137"/>
                    </a:srgbClr>
                  </a:outerShdw>
                  <a:reflection stA="38000" endPos="42000" dir="5400000" sy="-100000" algn="bl" rotWithShape="0"/>
                </a:effectLst>
                <a:latin typeface="Cambria" pitchFamily="18" charset="0"/>
              </a:rPr>
              <a:t> </a:t>
            </a:r>
            <a:r>
              <a:rPr lang="uk-UA" sz="2400" b="1" i="1" dirty="0" smtClean="0">
                <a:solidFill>
                  <a:schemeClr val="bg1"/>
                </a:solidFill>
                <a:effectLst>
                  <a:outerShdw blurRad="50800" dist="50800" dir="5400000" sx="4000" sy="4000" algn="ctr" rotWithShape="0">
                    <a:srgbClr val="000000">
                      <a:alpha val="43137"/>
                    </a:srgbClr>
                  </a:outerShdw>
                  <a:reflection stA="38000" endPos="42000" dir="5400000" sy="-100000" algn="bl" rotWithShape="0"/>
                </a:effectLst>
                <a:latin typeface="Cambria" pitchFamily="18" charset="0"/>
              </a:rPr>
              <a:t>– завжди на пульсі законотворчого життя України</a:t>
            </a:r>
            <a:endParaRPr lang="ru-RU" sz="2400" b="1" i="1" dirty="0">
              <a:solidFill>
                <a:schemeClr val="bg1"/>
              </a:solidFill>
              <a:effectLst>
                <a:outerShdw blurRad="50800" dist="50800" dir="5400000" sx="4000" sy="4000" algn="ctr" rotWithShape="0">
                  <a:srgbClr val="000000">
                    <a:alpha val="43137"/>
                  </a:srgbClr>
                </a:outerShdw>
                <a:reflection stA="38000" endPos="42000" dir="5400000" sy="-100000" algn="bl" rotWithShape="0"/>
              </a:effectLst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652120" y="1844824"/>
            <a:ext cx="3024336" cy="46805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elena\Рабочий стол\Презентации\законодавча інформ. в інтернет\скрини\Новый рисунок (9)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754015"/>
            <a:ext cx="6336704" cy="352839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elena\Рабочий стол\Презентации\законодавча інформ. в інтернет\скрини\Новый рисунок (10)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562" y="5051684"/>
            <a:ext cx="6242901" cy="92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elena\Рабочий стол\Презентации\законодавча інформ. в інтернет\скрини\Новый рисунок (12)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562" y="4474186"/>
            <a:ext cx="6241722" cy="627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elena\Рабочий стол\Презентации\законодавча інформ. в інтернет\скрини\Новый рисунок (11)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5473" y="5925242"/>
            <a:ext cx="6241721" cy="545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Кольцо 4"/>
          <p:cNvSpPr/>
          <p:nvPr/>
        </p:nvSpPr>
        <p:spPr>
          <a:xfrm>
            <a:off x="2485473" y="4632453"/>
            <a:ext cx="288032" cy="311006"/>
          </a:xfrm>
          <a:prstGeom prst="donut">
            <a:avLst>
              <a:gd name="adj" fmla="val 789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2485473" y="5353119"/>
            <a:ext cx="288032" cy="311006"/>
          </a:xfrm>
          <a:prstGeom prst="donut">
            <a:avLst>
              <a:gd name="adj" fmla="val 789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2485473" y="6027511"/>
            <a:ext cx="288032" cy="311006"/>
          </a:xfrm>
          <a:prstGeom prst="donut">
            <a:avLst>
              <a:gd name="adj" fmla="val 7895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84693" y="3467433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1600" b="1" dirty="0" smtClean="0"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та журнали України</a:t>
            </a:r>
            <a:endParaRPr lang="ru-RU" sz="1600" b="1" dirty="0">
              <a:latin typeface="Candar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34" name="Picture 10" descr="C:\Documents and Settings\elena\Рабочий стол\Презентации\законодавча інформ. в інтернет\картинки\5525908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25" y="1754015"/>
            <a:ext cx="2030017" cy="471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Штриховая стрелка вправо 14"/>
          <p:cNvSpPr/>
          <p:nvPr/>
        </p:nvSpPr>
        <p:spPr>
          <a:xfrm rot="10800000">
            <a:off x="4002467" y="2087996"/>
            <a:ext cx="216024" cy="144016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6" name="Штриховая стрелка вправо 15"/>
          <p:cNvSpPr/>
          <p:nvPr/>
        </p:nvSpPr>
        <p:spPr>
          <a:xfrm rot="10800000">
            <a:off x="4184693" y="2291444"/>
            <a:ext cx="216024" cy="144016"/>
          </a:xfrm>
          <a:prstGeom prst="strip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80228" y="6496507"/>
            <a:ext cx="1867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Cambria" pitchFamily="18" charset="0"/>
              </a:rPr>
              <a:t>lib.sumdu.edu.ua</a:t>
            </a:r>
          </a:p>
        </p:txBody>
      </p:sp>
    </p:spTree>
    <p:extLst>
      <p:ext uri="{BB962C8B-B14F-4D97-AF65-F5344CB8AC3E}">
        <p14:creationId xmlns:p14="http://schemas.microsoft.com/office/powerpoint/2010/main" val="40624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chemeClr val="bg2">
                <a:shade val="94000"/>
                <a:satMod val="114000"/>
                <a:lumMod val="96000"/>
              </a:schemeClr>
            </a:gs>
            <a:gs pos="53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72600" cy="1008113"/>
          </a:xfr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50000">
                <a:schemeClr val="bg2">
                  <a:lumMod val="50000"/>
                  <a:shade val="67500"/>
                  <a:satMod val="115000"/>
                </a:schemeClr>
              </a:gs>
              <a:gs pos="100000">
                <a:schemeClr val="bg2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 anchor="ctr">
            <a:noAutofit/>
          </a:bodyPr>
          <a:lstStyle/>
          <a:p>
            <a:pPr algn="ctr"/>
            <a:r>
              <a:rPr lang="uk-UA" sz="2400" b="1" i="1" dirty="0" smtClean="0">
                <a:solidFill>
                  <a:schemeClr val="bg1"/>
                </a:solidFill>
                <a:effectLst>
                  <a:outerShdw blurRad="50800" dist="50800" dir="5400000" sx="1000" sy="1000" algn="ctr" rotWithShape="0">
                    <a:srgbClr val="000000"/>
                  </a:outerShdw>
                  <a:reflection stA="41000" endPos="27000" dist="12700" dir="5400000" sy="-100000" algn="bl" rotWithShape="0"/>
                </a:effectLst>
                <a:latin typeface="Cambria" pitchFamily="18" charset="0"/>
              </a:rPr>
              <a:t>Структурований пошук офіційних видань</a:t>
            </a:r>
            <a:br>
              <a:rPr lang="uk-UA" sz="2400" b="1" i="1" dirty="0" smtClean="0">
                <a:solidFill>
                  <a:schemeClr val="bg1"/>
                </a:solidFill>
                <a:effectLst>
                  <a:outerShdw blurRad="50800" dist="50800" dir="5400000" sx="1000" sy="1000" algn="ctr" rotWithShape="0">
                    <a:srgbClr val="000000"/>
                  </a:outerShdw>
                  <a:reflection stA="41000" endPos="27000" dist="12700" dir="5400000" sy="-100000" algn="bl" rotWithShape="0"/>
                </a:effectLst>
                <a:latin typeface="Cambria" pitchFamily="18" charset="0"/>
              </a:rPr>
            </a:br>
            <a:r>
              <a:rPr lang="uk-UA" sz="2400" b="1" i="1" dirty="0" smtClean="0">
                <a:solidFill>
                  <a:schemeClr val="bg1"/>
                </a:solidFill>
                <a:effectLst>
                  <a:outerShdw blurRad="50800" dist="50800" dir="5400000" sx="1000" sy="1000" algn="ctr" rotWithShape="0">
                    <a:srgbClr val="000000"/>
                  </a:outerShdw>
                  <a:reflection stA="41000" endPos="27000" dist="12700" dir="5400000" sy="-100000" algn="bl" rotWithShape="0"/>
                </a:effectLst>
                <a:latin typeface="Cambria" pitchFamily="18" charset="0"/>
              </a:rPr>
              <a:t> за класифікатором електронного каталогу:</a:t>
            </a:r>
            <a:br>
              <a:rPr lang="uk-UA" sz="2400" b="1" i="1" dirty="0" smtClean="0">
                <a:solidFill>
                  <a:schemeClr val="bg1"/>
                </a:solidFill>
                <a:effectLst>
                  <a:outerShdw blurRad="50800" dist="50800" dir="5400000" sx="1000" sy="1000" algn="ctr" rotWithShape="0">
                    <a:srgbClr val="000000"/>
                  </a:outerShdw>
                  <a:reflection stA="41000" endPos="27000" dist="12700" dir="5400000" sy="-100000" algn="bl" rotWithShape="0"/>
                </a:effectLst>
                <a:latin typeface="Cambria" pitchFamily="18" charset="0"/>
              </a:rPr>
            </a:br>
            <a:r>
              <a:rPr lang="uk-UA" sz="2400" b="1" i="1" dirty="0" smtClean="0">
                <a:solidFill>
                  <a:schemeClr val="bg1"/>
                </a:solidFill>
                <a:effectLst>
                  <a:outerShdw blurRad="50800" dist="50800" dir="5400000" sx="1000" sy="1000" algn="ctr" rotWithShape="0">
                    <a:srgbClr val="000000"/>
                  </a:outerShdw>
                  <a:reflection stA="41000" endPos="27000" dist="12700" dir="5400000" sy="-100000" algn="bl" rotWithShape="0"/>
                </a:effectLst>
                <a:latin typeface="Cambria" pitchFamily="18" charset="0"/>
              </a:rPr>
              <a:t> легкість використання  </a:t>
            </a:r>
            <a:endParaRPr lang="ru-RU" sz="2400" b="1" i="1" dirty="0">
              <a:solidFill>
                <a:schemeClr val="bg1"/>
              </a:solidFill>
              <a:effectLst>
                <a:outerShdw blurRad="50800" dist="50800" dir="5400000" sx="1000" sy="1000" algn="ctr" rotWithShape="0">
                  <a:srgbClr val="000000"/>
                </a:outerShdw>
                <a:reflection stA="41000" endPos="27000" dist="12700" dir="5400000" sy="-100000" algn="bl" rotWithShape="0"/>
              </a:effectLst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484784"/>
            <a:ext cx="4896544" cy="27363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elena\Рабочий стол\Презентации\законодавча інформ. в інтернет\скрини\Новый рисунок (1)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28" y="1340768"/>
            <a:ext cx="5269676" cy="3312368"/>
          </a:xfrm>
          <a:prstGeom prst="rect">
            <a:avLst/>
          </a:prstGeom>
          <a:noFill/>
          <a:ln w="60325">
            <a:solidFill>
              <a:srgbClr val="65900E"/>
            </a:solidFill>
          </a:ln>
          <a:effectLst>
            <a:outerShdw blurRad="330200" dist="50800" dir="5400000" sx="103000" sy="103000" algn="ctr" rotWithShape="0">
              <a:srgbClr val="000000">
                <a:alpha val="57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elena\Рабочий стол\Презентации\законодавча інформ. в інтернет\скрини\Новый рисунок.bmp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212976"/>
            <a:ext cx="5040560" cy="3460683"/>
          </a:xfrm>
          <a:prstGeom prst="rect">
            <a:avLst/>
          </a:prstGeom>
          <a:noFill/>
          <a:ln w="60325">
            <a:solidFill>
              <a:srgbClr val="65900E"/>
            </a:solidFill>
          </a:ln>
          <a:effectLst>
            <a:outerShdw blurRad="342900" dist="50800" dir="5400000" sx="102000" sy="102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elena\Рабочий стол\Презентации\ELibUkr 06.11.12\Лена С\logo-uk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084" y="1307758"/>
            <a:ext cx="302433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Documents and Settings\elena\Рабочий стол\Презентации\законодавча інформ. в інтернет\картинки\172409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28" y="4803469"/>
            <a:ext cx="3340889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643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7239"/>
            <a:ext cx="5740313" cy="882352"/>
          </a:xfrm>
          <a:gradFill flip="none" rotWithShape="1">
            <a:gsLst>
              <a:gs pos="0">
                <a:srgbClr val="65900E">
                  <a:shade val="30000"/>
                  <a:satMod val="115000"/>
                </a:srgbClr>
              </a:gs>
              <a:gs pos="50000">
                <a:srgbClr val="65900E">
                  <a:shade val="67500"/>
                  <a:satMod val="115000"/>
                </a:srgbClr>
              </a:gs>
              <a:gs pos="100000">
                <a:srgbClr val="65900E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txBody>
          <a:bodyPr anchor="ctr">
            <a:normAutofit/>
          </a:bodyPr>
          <a:lstStyle/>
          <a:p>
            <a:pPr algn="ctr"/>
            <a:r>
              <a:rPr lang="uk-UA" sz="2400" b="1" i="1" dirty="0" smtClean="0">
                <a:solidFill>
                  <a:schemeClr val="bg1"/>
                </a:solidFill>
                <a:effectLst>
                  <a:reflection stA="41000" endPos="39000" dir="5400000" sy="-100000" algn="bl" rotWithShape="0"/>
                </a:effectLst>
                <a:latin typeface="Cambria" pitchFamily="18" charset="0"/>
              </a:rPr>
              <a:t>Законодавча інформація в </a:t>
            </a:r>
            <a:r>
              <a:rPr lang="en-US" sz="2400" b="1" i="1" dirty="0" smtClean="0">
                <a:solidFill>
                  <a:schemeClr val="bg1"/>
                </a:solidFill>
                <a:effectLst>
                  <a:reflection stA="41000" endPos="39000" dir="5400000" sy="-100000" algn="bl" rotWithShape="0"/>
                </a:effectLst>
                <a:latin typeface="Cambria" pitchFamily="18" charset="0"/>
              </a:rPr>
              <a:t>Internet</a:t>
            </a:r>
            <a:r>
              <a:rPr lang="uk-UA" sz="2400" b="1" i="1" dirty="0" smtClean="0">
                <a:solidFill>
                  <a:schemeClr val="bg1"/>
                </a:solidFill>
                <a:effectLst>
                  <a:reflection stA="41000" endPos="39000" dir="5400000" sy="-100000" algn="bl" rotWithShape="0"/>
                </a:effectLst>
                <a:latin typeface="Cambria" pitchFamily="18" charset="0"/>
              </a:rPr>
              <a:t> на сайті бібліотеки </a:t>
            </a:r>
            <a:r>
              <a:rPr lang="uk-UA" sz="2400" b="1" i="1" dirty="0" err="1" smtClean="0">
                <a:solidFill>
                  <a:schemeClr val="bg1"/>
                </a:solidFill>
                <a:effectLst>
                  <a:reflection stA="41000" endPos="39000" dir="5400000" sy="-100000" algn="bl" rotWithShape="0"/>
                </a:effectLst>
                <a:latin typeface="Cambria" pitchFamily="18" charset="0"/>
              </a:rPr>
              <a:t>СумДУ</a:t>
            </a:r>
            <a:endParaRPr lang="ru-RU" sz="2400" b="1" i="1" dirty="0">
              <a:solidFill>
                <a:schemeClr val="bg1"/>
              </a:solidFill>
              <a:effectLst>
                <a:reflection stA="41000" endPos="39000" dir="5400000" sy="-100000" algn="bl" rotWithShape="0"/>
              </a:effectLst>
              <a:latin typeface="Cambr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340768"/>
            <a:ext cx="4536504" cy="38884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491880" y="3140968"/>
            <a:ext cx="5436080" cy="34930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 descr="C:\Documents and Settings\elena\Рабочий стол\Презентации\законодавча інформ. в інтернет\скрини\Копия Новый рисунок (4)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8790"/>
            <a:ext cx="5557523" cy="3888432"/>
          </a:xfrm>
          <a:prstGeom prst="rect">
            <a:avLst/>
          </a:prstGeom>
          <a:noFill/>
          <a:ln w="60325">
            <a:solidFill>
              <a:srgbClr val="65900E"/>
            </a:solidFill>
          </a:ln>
          <a:effectLst>
            <a:outerShdw blurRad="292100" dist="50800" dir="5400000" sx="102000" sy="102000" algn="ctr" rotWithShape="0">
              <a:srgbClr val="000000">
                <a:alpha val="5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elena\Рабочий стол\Презентации\законодавча інформ. в інтернет\скрини\Новый рисунок (5)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434" y="3560936"/>
            <a:ext cx="6249566" cy="3293492"/>
          </a:xfrm>
          <a:prstGeom prst="rect">
            <a:avLst/>
          </a:prstGeom>
          <a:noFill/>
          <a:ln w="60325">
            <a:solidFill>
              <a:srgbClr val="65900E"/>
            </a:solidFill>
          </a:ln>
          <a:effectLst>
            <a:outerShdw blurRad="381000" dist="50800" dir="12720000" sx="104000" sy="104000" algn="ctr" rotWithShape="0">
              <a:srgbClr val="000000">
                <a:alpha val="4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Documents and Settings\elena\Рабочий стол\Презентации\законодавча інформ. в інтернет\картинки\9ec8526623cc341c75ba66737d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87239"/>
            <a:ext cx="3118505" cy="3064557"/>
          </a:xfrm>
          <a:prstGeom prst="rect">
            <a:avLst/>
          </a:prstGeom>
          <a:noFill/>
          <a:effectLst>
            <a:outerShdw blurRad="165100" dist="50800" dir="3960000" sx="105000" sy="105000" algn="ctr" rotWithShape="0">
              <a:srgbClr val="000000">
                <a:alpha val="41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Соединительная линия уступом 6"/>
          <p:cNvCxnSpPr/>
          <p:nvPr/>
        </p:nvCxnSpPr>
        <p:spPr>
          <a:xfrm>
            <a:off x="3743908" y="2348880"/>
            <a:ext cx="1512168" cy="1451644"/>
          </a:xfrm>
          <a:prstGeom prst="bentConnector3">
            <a:avLst>
              <a:gd name="adj1" fmla="val 52387"/>
            </a:avLst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5429264"/>
            <a:ext cx="27860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i="1" dirty="0" smtClean="0">
                <a:solidFill>
                  <a:srgbClr val="222E00"/>
                </a:solidFill>
                <a:effectLst>
                  <a:outerShdw blurRad="88900" dist="127000" dir="4320000" sx="104000" sy="104000" algn="ctr" rotWithShape="0">
                    <a:srgbClr val="000000">
                      <a:alpha val="34000"/>
                    </a:srgbClr>
                  </a:outerShdw>
                </a:effectLst>
                <a:latin typeface="Cambria" pitchFamily="18" charset="0"/>
              </a:rPr>
              <a:t>Прямі посилання до 31 спеціалізованого порталу</a:t>
            </a:r>
            <a:endParaRPr lang="uk-UA" sz="2000" b="1" i="1" dirty="0">
              <a:solidFill>
                <a:srgbClr val="222E00"/>
              </a:solidFill>
              <a:effectLst>
                <a:outerShdw blurRad="88900" dist="127000" dir="4320000" sx="104000" sy="104000" algn="ctr" rotWithShape="0">
                  <a:srgbClr val="000000">
                    <a:alpha val="34000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5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>
                <a:shade val="94000"/>
                <a:satMod val="114000"/>
                <a:lumMod val="96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gradFill flip="none" rotWithShape="1">
            <a:gsLst>
              <a:gs pos="0">
                <a:srgbClr val="415800"/>
              </a:gs>
              <a:gs pos="62000">
                <a:schemeClr val="bg2">
                  <a:tint val="92000"/>
                  <a:shade val="66000"/>
                  <a:satMod val="110000"/>
                  <a:lumMod val="80000"/>
                </a:schemeClr>
              </a:gs>
              <a:gs pos="100000">
                <a:schemeClr val="bg2">
                  <a:tint val="89000"/>
                  <a:shade val="62000"/>
                  <a:satMod val="110000"/>
                  <a:lumMod val="72000"/>
                </a:schemeClr>
              </a:gs>
            </a:gsLst>
            <a:lin ang="5400000" scaled="1"/>
            <a:tileRect/>
          </a:gradFill>
        </p:spPr>
        <p:txBody>
          <a:bodyPr anchor="ctr">
            <a:normAutofit/>
          </a:bodyPr>
          <a:lstStyle/>
          <a:p>
            <a:pPr algn="ctr"/>
            <a:r>
              <a:rPr lang="uk-UA" sz="2400" b="1" i="1" dirty="0" smtClean="0">
                <a:solidFill>
                  <a:schemeClr val="bg1"/>
                </a:solidFill>
                <a:effectLst>
                  <a:reflection stA="39000" endPos="52000" dir="5400000" sy="-100000" algn="bl" rotWithShape="0"/>
                </a:effectLst>
                <a:latin typeface="Cambria" pitchFamily="18" charset="0"/>
              </a:rPr>
              <a:t>Варіанти пошуку необхідних документів на порталі </a:t>
            </a:r>
            <a:br>
              <a:rPr lang="uk-UA" sz="2400" b="1" i="1" dirty="0" smtClean="0">
                <a:solidFill>
                  <a:schemeClr val="bg1"/>
                </a:solidFill>
                <a:effectLst>
                  <a:reflection stA="39000" endPos="52000" dir="5400000" sy="-100000" algn="bl" rotWithShape="0"/>
                </a:effectLst>
                <a:latin typeface="Cambria" pitchFamily="18" charset="0"/>
              </a:rPr>
            </a:br>
            <a:r>
              <a:rPr lang="uk-UA" sz="2400" b="1" i="1" dirty="0" err="1" smtClean="0">
                <a:solidFill>
                  <a:schemeClr val="bg1"/>
                </a:solidFill>
                <a:effectLst>
                  <a:reflection stA="39000" endPos="52000" dir="5400000" sy="-100000" algn="bl" rotWithShape="0"/>
                </a:effectLst>
                <a:latin typeface="Cambria" pitchFamily="18" charset="0"/>
              </a:rPr>
              <a:t>“Законодавство</a:t>
            </a:r>
            <a:r>
              <a:rPr lang="uk-UA" sz="2400" b="1" i="1" dirty="0" smtClean="0">
                <a:solidFill>
                  <a:schemeClr val="bg1"/>
                </a:solidFill>
                <a:effectLst>
                  <a:reflection stA="39000" endPos="52000" dir="5400000" sy="-100000" algn="bl" rotWithShape="0"/>
                </a:effectLst>
                <a:latin typeface="Cambria" pitchFamily="18" charset="0"/>
              </a:rPr>
              <a:t> України “</a:t>
            </a:r>
            <a:endParaRPr lang="uk-UA" sz="2400" b="1" i="1" dirty="0">
              <a:solidFill>
                <a:schemeClr val="bg1"/>
              </a:solidFill>
              <a:effectLst>
                <a:reflection stA="39000" endPos="52000" dir="5400000" sy="-100000" algn="bl" rotWithShape="0"/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42910" y="1928802"/>
            <a:ext cx="4071966" cy="3493008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714876" y="2786058"/>
            <a:ext cx="3777046" cy="3493008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1027" name="Picture 3" descr="C:\Users\Lenka-penka\Desktop\Презентация\законодавча інформ. в інтернет\скрини2\Новый рисунок (17)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6717524" cy="3857652"/>
          </a:xfrm>
          <a:prstGeom prst="rect">
            <a:avLst/>
          </a:prstGeom>
          <a:noFill/>
          <a:ln w="60325">
            <a:solidFill>
              <a:srgbClr val="53770B"/>
            </a:solidFill>
          </a:ln>
          <a:effectLst>
            <a:outerShdw blurRad="292100" dist="50800" dir="16860000" sx="101000" sy="101000" algn="ctr" rotWithShape="0">
              <a:srgbClr val="000000">
                <a:alpha val="45000"/>
              </a:srgbClr>
            </a:outerShdw>
          </a:effectLst>
        </p:spPr>
      </p:pic>
      <p:pic>
        <p:nvPicPr>
          <p:cNvPr id="1026" name="Picture 2" descr="C:\Users\Lenka-penka\Desktop\Презентация\законодавча інформ. в інтернет\скрини2\Новый рисунок (16)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66" y="3286124"/>
            <a:ext cx="6643734" cy="3571876"/>
          </a:xfrm>
          <a:prstGeom prst="rect">
            <a:avLst/>
          </a:prstGeom>
          <a:noFill/>
          <a:ln w="60325">
            <a:solidFill>
              <a:srgbClr val="53770B"/>
            </a:solidFill>
          </a:ln>
          <a:effectLst>
            <a:outerShdw blurRad="279400" dist="50800" dir="13920000" sx="105000" sy="105000" algn="ctr" rotWithShape="0">
              <a:srgbClr val="000000">
                <a:alpha val="28000"/>
              </a:srgbClr>
            </a:outerShdw>
          </a:effectLst>
        </p:spPr>
      </p:pic>
      <p:sp>
        <p:nvSpPr>
          <p:cNvPr id="7" name="Овал 6"/>
          <p:cNvSpPr/>
          <p:nvPr/>
        </p:nvSpPr>
        <p:spPr>
          <a:xfrm>
            <a:off x="4643438" y="3214686"/>
            <a:ext cx="642942" cy="271458"/>
          </a:xfrm>
          <a:prstGeom prst="ellipse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571604" y="2500306"/>
            <a:ext cx="107157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1142976" y="1785926"/>
            <a:ext cx="1285884" cy="342896"/>
          </a:xfrm>
          <a:prstGeom prst="ellipse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Овал 16"/>
          <p:cNvSpPr/>
          <p:nvPr/>
        </p:nvSpPr>
        <p:spPr>
          <a:xfrm>
            <a:off x="2428860" y="3643314"/>
            <a:ext cx="1285884" cy="342896"/>
          </a:xfrm>
          <a:prstGeom prst="ellipse">
            <a:avLst/>
          </a:prstGeom>
          <a:solidFill>
            <a:schemeClr val="accent1">
              <a:alpha val="0"/>
            </a:schemeClr>
          </a:solidFill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19" name="Прямая со стрелкой 18"/>
          <p:cNvCxnSpPr/>
          <p:nvPr/>
        </p:nvCxnSpPr>
        <p:spPr>
          <a:xfrm rot="10800000" flipV="1">
            <a:off x="3786182" y="3429000"/>
            <a:ext cx="785818" cy="357190"/>
          </a:xfrm>
          <a:prstGeom prst="straightConnector1">
            <a:avLst/>
          </a:prstGeom>
          <a:ln w="222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857752" y="6519446"/>
            <a:ext cx="285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b="1" dirty="0" smtClean="0">
                <a:solidFill>
                  <a:srgbClr val="FF0000"/>
                </a:solidFill>
              </a:rPr>
              <a:t>!</a:t>
            </a:r>
            <a:endParaRPr lang="uk-UA" sz="1600" b="1" dirty="0">
              <a:solidFill>
                <a:srgbClr val="FF0000"/>
              </a:solidFill>
            </a:endParaRPr>
          </a:p>
        </p:txBody>
      </p:sp>
      <p:sp>
        <p:nvSpPr>
          <p:cNvPr id="27" name="Пятно 1 26"/>
          <p:cNvSpPr/>
          <p:nvPr/>
        </p:nvSpPr>
        <p:spPr>
          <a:xfrm>
            <a:off x="4786314" y="6572272"/>
            <a:ext cx="357190" cy="285728"/>
          </a:xfrm>
          <a:prstGeom prst="irregularSeal1">
            <a:avLst/>
          </a:prstGeom>
          <a:solidFill>
            <a:srgbClr val="FF0000">
              <a:alpha val="0"/>
            </a:srgbClr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5286380" y="6856412"/>
            <a:ext cx="1928826" cy="1588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C:\Users\Lenka-penka\Desktop\Презентация\законодавча інформ. в інтернет\скрини2\top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1390260"/>
            <a:ext cx="2025712" cy="1558392"/>
          </a:xfrm>
          <a:prstGeom prst="rect">
            <a:avLst/>
          </a:prstGeom>
          <a:noFill/>
          <a:effectLst>
            <a:outerShdw blurRad="215900" dist="139700" dir="4200000" sx="104000" sy="104000" algn="ctr" rotWithShape="0">
              <a:srgbClr val="000000">
                <a:alpha val="48000"/>
              </a:srgbClr>
            </a:outerShdw>
          </a:effectLst>
        </p:spPr>
      </p:pic>
      <p:pic>
        <p:nvPicPr>
          <p:cNvPr id="1029" name="Picture 5" descr="C:\Users\Lenka-penka\Desktop\Презентация\законодавча інформ. в інтернет\скрини2\top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5286388"/>
            <a:ext cx="2143140" cy="1214446"/>
          </a:xfrm>
          <a:prstGeom prst="rect">
            <a:avLst/>
          </a:prstGeom>
          <a:noFill/>
          <a:effectLst>
            <a:outerShdw blurRad="228600" dist="127000" dir="7260000" sx="110000" sy="110000" algn="ctr" rotWithShape="0">
              <a:srgbClr val="000000">
                <a:alpha val="34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gradFill>
            <a:gsLst>
              <a:gs pos="0">
                <a:srgbClr val="222E00"/>
              </a:gs>
              <a:gs pos="62000">
                <a:schemeClr val="bg2">
                  <a:tint val="92000"/>
                  <a:shade val="66000"/>
                  <a:satMod val="110000"/>
                  <a:lumMod val="80000"/>
                </a:schemeClr>
              </a:gs>
              <a:gs pos="100000">
                <a:schemeClr val="bg2">
                  <a:tint val="89000"/>
                  <a:shade val="62000"/>
                  <a:satMod val="110000"/>
                  <a:lumMod val="72000"/>
                </a:schemeClr>
              </a:gs>
            </a:gsLst>
            <a:lin ang="5400000" scaled="0"/>
          </a:gradFill>
        </p:spPr>
        <p:txBody>
          <a:bodyPr anchor="ctr">
            <a:normAutofit fontScale="90000"/>
          </a:bodyPr>
          <a:lstStyle/>
          <a:p>
            <a:pPr algn="ctr"/>
            <a:r>
              <a:rPr lang="uk-UA" sz="2400" b="1" i="1" dirty="0" smtClean="0">
                <a:solidFill>
                  <a:schemeClr val="bg1"/>
                </a:solidFill>
                <a:effectLst>
                  <a:reflection stA="41000" endPos="48000" dir="5400000" sy="-100000" algn="bl" rotWithShape="0"/>
                </a:effectLst>
                <a:latin typeface="Cambria" pitchFamily="18" charset="0"/>
              </a:rPr>
              <a:t>77 прямих посилань до сайтів органів державної влади України – популярний та зручний ресурс для кожного користувача </a:t>
            </a:r>
            <a:endParaRPr lang="uk-UA" sz="2400" b="1" i="1" dirty="0">
              <a:solidFill>
                <a:schemeClr val="bg1"/>
              </a:solidFill>
              <a:effectLst>
                <a:reflection stA="41000" endPos="48000" dir="5400000" sy="-100000" algn="bl" rotWithShape="0"/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572000" y="3071810"/>
            <a:ext cx="3419856" cy="3493008"/>
          </a:xfrm>
        </p:spPr>
        <p:txBody>
          <a:bodyPr/>
          <a:lstStyle/>
          <a:p>
            <a:endParaRPr lang="uk-UA" dirty="0"/>
          </a:p>
        </p:txBody>
      </p:sp>
      <p:pic>
        <p:nvPicPr>
          <p:cNvPr id="2052" name="Picture 4" descr="C:\Users\Lenka-penka\Desktop\Презентация\законодавча інформ. в інтернет\скрини2\Новый рисунок (18).bmp"/>
          <p:cNvPicPr>
            <a:picLocks noChangeAspect="1" noChangeArrowheads="1"/>
          </p:cNvPicPr>
          <p:nvPr/>
        </p:nvPicPr>
        <p:blipFill>
          <a:blip r:embed="rId2">
            <a:lum bright="-13000" contrast="7000"/>
          </a:blip>
          <a:srcRect/>
          <a:stretch>
            <a:fillRect/>
          </a:stretch>
        </p:blipFill>
        <p:spPr bwMode="auto">
          <a:xfrm>
            <a:off x="214282" y="1142984"/>
            <a:ext cx="3929090" cy="4416623"/>
          </a:xfrm>
          <a:prstGeom prst="rect">
            <a:avLst/>
          </a:prstGeom>
          <a:noFill/>
          <a:effectLst>
            <a:outerShdw blurRad="520700" dist="317500" dir="7680000" sx="107000" sy="107000" algn="ctr" rotWithShape="0">
              <a:srgbClr val="000000">
                <a:alpha val="46000"/>
              </a:srgbClr>
            </a:outerShdw>
          </a:effectLst>
        </p:spPr>
      </p:pic>
      <p:pic>
        <p:nvPicPr>
          <p:cNvPr id="2053" name="Picture 5" descr="C:\Users\Lenka-penka\Desktop\Презентация\законодавча інформ. в інтернет\скрини2\Новый рисунок (13)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786058"/>
            <a:ext cx="6518481" cy="3797309"/>
          </a:xfrm>
          <a:prstGeom prst="rect">
            <a:avLst/>
          </a:prstGeom>
          <a:noFill/>
          <a:effectLst>
            <a:outerShdw blurRad="508000" dist="279400" dir="6720000" sx="104000" sy="104000" algn="ctr" rotWithShape="0">
              <a:srgbClr val="000000">
                <a:alpha val="42000"/>
              </a:srgbClr>
            </a:outerShdw>
          </a:effectLst>
        </p:spPr>
      </p:pic>
      <p:cxnSp>
        <p:nvCxnSpPr>
          <p:cNvPr id="10" name="Скругленная соединительная линия 9"/>
          <p:cNvCxnSpPr/>
          <p:nvPr/>
        </p:nvCxnSpPr>
        <p:spPr>
          <a:xfrm rot="16200000" flipH="1">
            <a:off x="3857620" y="1785926"/>
            <a:ext cx="1143008" cy="1000132"/>
          </a:xfrm>
          <a:prstGeom prst="curvedConnector3">
            <a:avLst>
              <a:gd name="adj1" fmla="val 50000"/>
            </a:avLst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42910" y="1857364"/>
            <a:ext cx="321471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214282" y="6488668"/>
            <a:ext cx="1802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ambria" pitchFamily="18" charset="0"/>
              </a:rPr>
              <a:t>lib.sumdu.edu.ua</a:t>
            </a:r>
            <a:endParaRPr lang="en-US" i="1" dirty="0">
              <a:latin typeface="Cambria" pitchFamily="18" charset="0"/>
            </a:endParaRPr>
          </a:p>
        </p:txBody>
      </p:sp>
      <p:pic>
        <p:nvPicPr>
          <p:cNvPr id="2054" name="Picture 6" descr="C:\Users\Lenka-penka\Desktop\Презентация\законодавча інформ. в інтернет\картинки\Untitled-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142984"/>
            <a:ext cx="4214842" cy="1620100"/>
          </a:xfrm>
          <a:prstGeom prst="rect">
            <a:avLst/>
          </a:prstGeom>
          <a:noFill/>
          <a:effectLst>
            <a:outerShdw blurRad="431800" dist="50800" dir="7020000" sx="104000" sy="104000" algn="ctr" rotWithShape="0">
              <a:srgbClr val="000000">
                <a:alpha val="8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  <a:gradFill>
            <a:gsLst>
              <a:gs pos="0">
                <a:srgbClr val="222E00"/>
              </a:gs>
              <a:gs pos="62000">
                <a:schemeClr val="bg2">
                  <a:tint val="92000"/>
                  <a:shade val="66000"/>
                  <a:satMod val="110000"/>
                  <a:lumMod val="80000"/>
                </a:schemeClr>
              </a:gs>
              <a:gs pos="100000">
                <a:schemeClr val="bg2">
                  <a:tint val="89000"/>
                  <a:shade val="62000"/>
                  <a:satMod val="110000"/>
                  <a:lumMod val="72000"/>
                </a:schemeClr>
              </a:gs>
            </a:gsLst>
            <a:lin ang="5400000" scaled="0"/>
          </a:gradFill>
        </p:spPr>
        <p:txBody>
          <a:bodyPr/>
          <a:lstStyle/>
          <a:p>
            <a:r>
              <a:rPr lang="uk-UA" dirty="0" smtClean="0"/>
              <a:t>                                                                             </a:t>
            </a:r>
            <a:r>
              <a:rPr lang="uk-UA" sz="2000" b="1" i="1" dirty="0" smtClean="0">
                <a:solidFill>
                  <a:schemeClr val="tx1"/>
                </a:solidFill>
                <a:latin typeface="Cambria" pitchFamily="18" charset="0"/>
              </a:rPr>
              <a:t>Також користуйтеся                                                                                   </a:t>
            </a:r>
            <a:r>
              <a:rPr lang="uk-UA" sz="2000" b="1" i="1" dirty="0" err="1" smtClean="0">
                <a:solidFill>
                  <a:schemeClr val="tx1"/>
                </a:solidFill>
                <a:latin typeface="Cambria" pitchFamily="18" charset="0"/>
              </a:rPr>
              <a:t>користуйтеся</a:t>
            </a:r>
            <a:endParaRPr lang="uk-UA" sz="2000" b="1" i="1" dirty="0" smtClean="0">
              <a:solidFill>
                <a:schemeClr val="tx1"/>
              </a:solidFill>
              <a:latin typeface="Cambria" pitchFamily="18" charset="0"/>
            </a:endParaRPr>
          </a:p>
          <a:p>
            <a:r>
              <a:rPr lang="uk-UA" sz="2000" b="1" i="1" dirty="0" smtClean="0">
                <a:solidFill>
                  <a:schemeClr val="tx1"/>
                </a:solidFill>
                <a:latin typeface="Cambria" pitchFamily="18" charset="0"/>
              </a:rPr>
              <a:t>                                                                                                                    рубрикою </a:t>
            </a:r>
            <a:r>
              <a:rPr lang="uk-UA" sz="2000" b="1" i="1" dirty="0" err="1" smtClean="0">
                <a:solidFill>
                  <a:schemeClr val="tx1"/>
                </a:solidFill>
                <a:latin typeface="Cambria" pitchFamily="18" charset="0"/>
              </a:rPr>
              <a:t>“Доступ</a:t>
            </a:r>
            <a:r>
              <a:rPr lang="uk-UA" sz="2000" b="1" i="1" dirty="0" smtClean="0">
                <a:solidFill>
                  <a:schemeClr val="tx1"/>
                </a:solidFill>
                <a:latin typeface="Cambria" pitchFamily="18" charset="0"/>
              </a:rPr>
              <a:t>                                                                                                  </a:t>
            </a:r>
            <a:r>
              <a:rPr lang="uk-UA" sz="2000" b="1" i="1" dirty="0" err="1" smtClean="0">
                <a:solidFill>
                  <a:schemeClr val="tx1"/>
                </a:solidFill>
                <a:latin typeface="Cambria" pitchFamily="18" charset="0"/>
              </a:rPr>
              <a:t>“Доступ</a:t>
            </a:r>
            <a:r>
              <a:rPr lang="uk-UA" sz="2000" b="1" i="1" dirty="0" smtClean="0">
                <a:solidFill>
                  <a:schemeClr val="tx1"/>
                </a:solidFill>
                <a:latin typeface="Cambria" pitchFamily="18" charset="0"/>
              </a:rPr>
              <a:t> до публічної інформації                                                                          публічної</a:t>
            </a:r>
          </a:p>
          <a:p>
            <a:r>
              <a:rPr lang="uk-UA" sz="2000" b="1" i="1" dirty="0" smtClean="0">
                <a:solidFill>
                  <a:schemeClr val="tx1"/>
                </a:solidFill>
                <a:latin typeface="Cambria" pitchFamily="18" charset="0"/>
              </a:rPr>
              <a:t>                                                                                                                             </a:t>
            </a:r>
            <a:r>
              <a:rPr lang="uk-UA" sz="2000" b="1" i="1" dirty="0" err="1" smtClean="0">
                <a:solidFill>
                  <a:schemeClr val="tx1"/>
                </a:solidFill>
                <a:latin typeface="Cambria" pitchFamily="18" charset="0"/>
              </a:rPr>
              <a:t>інформації”</a:t>
            </a:r>
            <a:r>
              <a:rPr lang="uk-UA" sz="2000" b="1" i="1" dirty="0" smtClean="0">
                <a:solidFill>
                  <a:schemeClr val="tx1"/>
                </a:solidFill>
                <a:latin typeface="Cambria" pitchFamily="18" charset="0"/>
              </a:rPr>
              <a:t> та                                                                                                               </a:t>
            </a:r>
            <a:r>
              <a:rPr lang="uk-UA" sz="2000" b="1" i="1" dirty="0" err="1" smtClean="0">
                <a:solidFill>
                  <a:schemeClr val="tx1"/>
                </a:solidFill>
                <a:latin typeface="Cambria" pitchFamily="18" charset="0"/>
              </a:rPr>
              <a:t>та</a:t>
            </a:r>
            <a:r>
              <a:rPr lang="uk-UA" sz="2000" b="1" i="1" dirty="0" smtClean="0">
                <a:solidFill>
                  <a:schemeClr val="tx1"/>
                </a:solidFill>
                <a:latin typeface="Cambria" pitchFamily="18" charset="0"/>
              </a:rPr>
              <a:t> іншими корисно                                                                                                    корисними</a:t>
            </a:r>
          </a:p>
          <a:p>
            <a:r>
              <a:rPr lang="uk-UA" sz="2000" b="1" i="1" dirty="0" smtClean="0">
                <a:solidFill>
                  <a:schemeClr val="tx1"/>
                </a:solidFill>
                <a:latin typeface="Cambria" pitchFamily="18" charset="0"/>
              </a:rPr>
              <a:t>                                                                                                                  </a:t>
            </a:r>
            <a:r>
              <a:rPr lang="uk-UA" sz="2000" b="1" i="1" dirty="0" err="1" smtClean="0">
                <a:solidFill>
                  <a:schemeClr val="tx1"/>
                </a:solidFill>
                <a:latin typeface="Cambria" pitchFamily="18" charset="0"/>
              </a:rPr>
              <a:t>рубрикаторами</a:t>
            </a:r>
            <a:endParaRPr lang="uk-UA" b="1" i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Lenka-penka\Desktop\Презентация\законодавча інформ. в інтернет\скрини2\Новый рисунок (19).bmp"/>
          <p:cNvPicPr>
            <a:picLocks noChangeAspect="1" noChangeArrowheads="1"/>
          </p:cNvPicPr>
          <p:nvPr/>
        </p:nvPicPr>
        <p:blipFill>
          <a:blip r:embed="rId2">
            <a:lum bright="-20000" contrast="10000"/>
          </a:blip>
          <a:srcRect/>
          <a:stretch>
            <a:fillRect/>
          </a:stretch>
        </p:blipFill>
        <p:spPr bwMode="auto">
          <a:xfrm>
            <a:off x="0" y="0"/>
            <a:ext cx="6643702" cy="3764778"/>
          </a:xfrm>
          <a:prstGeom prst="rect">
            <a:avLst/>
          </a:prstGeom>
          <a:noFill/>
          <a:ln w="60325">
            <a:solidFill>
              <a:srgbClr val="415800"/>
            </a:solidFill>
          </a:ln>
          <a:effectLst>
            <a:outerShdw blurRad="241300" dist="50800" dir="5400000" sx="101000" sy="101000" algn="ctr" rotWithShape="0">
              <a:srgbClr val="000000">
                <a:alpha val="51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0"/>
            <a:ext cx="5357818" cy="1142984"/>
          </a:xfrm>
          <a:gradFill>
            <a:gsLst>
              <a:gs pos="0">
                <a:srgbClr val="222E00"/>
              </a:gs>
              <a:gs pos="62000">
                <a:schemeClr val="bg2">
                  <a:tint val="92000"/>
                  <a:shade val="66000"/>
                  <a:satMod val="110000"/>
                  <a:lumMod val="80000"/>
                </a:schemeClr>
              </a:gs>
              <a:gs pos="100000">
                <a:schemeClr val="bg2">
                  <a:tint val="89000"/>
                  <a:shade val="62000"/>
                  <a:satMod val="110000"/>
                  <a:lumMod val="72000"/>
                </a:schemeClr>
              </a:gs>
            </a:gsLst>
            <a:lin ang="5400000" scaled="0"/>
          </a:gradFill>
          <a:effectLst>
            <a:outerShdw blurRad="393700" dist="139700" dir="8880000" sx="106000" sy="106000" algn="ctr" rotWithShape="0">
              <a:srgbClr val="000000">
                <a:alpha val="51000"/>
              </a:srgbClr>
            </a:outerShdw>
          </a:effectLst>
        </p:spPr>
        <p:txBody>
          <a:bodyPr anchor="ctr">
            <a:normAutofit/>
          </a:bodyPr>
          <a:lstStyle/>
          <a:p>
            <a:pPr algn="ctr"/>
            <a:r>
              <a:rPr lang="uk-UA" sz="2400" b="1" i="1" dirty="0" smtClean="0">
                <a:solidFill>
                  <a:schemeClr val="bg1"/>
                </a:solidFill>
                <a:effectLst>
                  <a:reflection stA="34000" endPos="48000" dir="5400000" sy="-100000" algn="bl" rotWithShape="0"/>
                </a:effectLst>
                <a:latin typeface="Cambria" pitchFamily="18" charset="0"/>
              </a:rPr>
              <a:t>Схема пошуку документів на сайті Президента України</a:t>
            </a:r>
            <a:endParaRPr lang="uk-UA" sz="2400" b="1" i="1" dirty="0">
              <a:solidFill>
                <a:schemeClr val="bg1"/>
              </a:solidFill>
              <a:effectLst>
                <a:reflection stA="34000" endPos="48000" dir="5400000" sy="-100000" algn="bl" rotWithShape="0"/>
              </a:effectLst>
              <a:latin typeface="Cambria" pitchFamily="18" charset="0"/>
            </a:endParaRPr>
          </a:p>
        </p:txBody>
      </p:sp>
      <p:pic>
        <p:nvPicPr>
          <p:cNvPr id="3075" name="Picture 3" descr="C:\Users\Lenka-penka\Desktop\Презентация\законодавча інформ. в інтернет\скрини2\Новый рисунок (20).bmp"/>
          <p:cNvPicPr>
            <a:picLocks noChangeAspect="1" noChangeArrowheads="1"/>
          </p:cNvPicPr>
          <p:nvPr/>
        </p:nvPicPr>
        <p:blipFill>
          <a:blip r:embed="rId3">
            <a:lum bright="-17000" contrast="7000"/>
          </a:blip>
          <a:srcRect/>
          <a:stretch>
            <a:fillRect/>
          </a:stretch>
        </p:blipFill>
        <p:spPr bwMode="auto">
          <a:xfrm>
            <a:off x="214282" y="3571876"/>
            <a:ext cx="4298962" cy="3028651"/>
          </a:xfrm>
          <a:prstGeom prst="rect">
            <a:avLst/>
          </a:prstGeom>
          <a:noFill/>
          <a:ln w="60325">
            <a:solidFill>
              <a:srgbClr val="415800"/>
            </a:solidFill>
          </a:ln>
          <a:effectLst>
            <a:outerShdw blurRad="342900" dist="50800" dir="5400000" sx="103000" sy="103000" algn="ctr" rotWithShape="0">
              <a:srgbClr val="000000">
                <a:alpha val="56000"/>
              </a:srgbClr>
            </a:outerShdw>
          </a:effectLst>
        </p:spPr>
      </p:pic>
      <p:pic>
        <p:nvPicPr>
          <p:cNvPr id="3076" name="Picture 4" descr="C:\Users\Lenka-penka\Desktop\Презентация\законодавча інформ. в інтернет\скрини2\Новый рисунок (21).bmp"/>
          <p:cNvPicPr>
            <a:picLocks noChangeAspect="1" noChangeArrowheads="1"/>
          </p:cNvPicPr>
          <p:nvPr/>
        </p:nvPicPr>
        <p:blipFill>
          <a:blip r:embed="rId4">
            <a:lum bright="-15000"/>
          </a:blip>
          <a:srcRect/>
          <a:stretch>
            <a:fillRect/>
          </a:stretch>
        </p:blipFill>
        <p:spPr bwMode="auto">
          <a:xfrm>
            <a:off x="3929058" y="4485325"/>
            <a:ext cx="5214942" cy="2372675"/>
          </a:xfrm>
          <a:prstGeom prst="rect">
            <a:avLst/>
          </a:prstGeom>
          <a:noFill/>
          <a:ln w="60325">
            <a:solidFill>
              <a:srgbClr val="415800"/>
            </a:solidFill>
          </a:ln>
          <a:effectLst>
            <a:outerShdw blurRad="215900" dist="50800" dir="12660000" sx="103000" sy="103000" algn="ctr" rotWithShape="0">
              <a:srgbClr val="000000">
                <a:alpha val="51000"/>
              </a:srgbClr>
            </a:outerShdw>
          </a:effectLst>
        </p:spPr>
      </p:pic>
      <p:sp>
        <p:nvSpPr>
          <p:cNvPr id="7" name="Овал 6"/>
          <p:cNvSpPr/>
          <p:nvPr/>
        </p:nvSpPr>
        <p:spPr>
          <a:xfrm>
            <a:off x="0" y="3214686"/>
            <a:ext cx="1357290" cy="342896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9" name="Прямая со стрелкой 8"/>
          <p:cNvCxnSpPr>
            <a:stCxn id="7" idx="6"/>
          </p:cNvCxnSpPr>
          <p:nvPr/>
        </p:nvCxnSpPr>
        <p:spPr>
          <a:xfrm flipV="1">
            <a:off x="1357290" y="1643050"/>
            <a:ext cx="1143008" cy="174308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750067" y="3607595"/>
            <a:ext cx="3429024" cy="7143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1928794" y="5357826"/>
            <a:ext cx="857256" cy="342896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2857488" y="4857760"/>
            <a:ext cx="1285884" cy="64294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462</TotalTime>
  <Words>106</Words>
  <Application>Microsoft Office PowerPoint</Application>
  <PresentationFormat>Экран (4:3)</PresentationFormat>
  <Paragraphs>19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Остин</vt:lpstr>
      <vt:lpstr>Презентация PowerPoint</vt:lpstr>
      <vt:lpstr>Законодавча інформація на сайті бібліотеки СумДУ:   зручний доступ, оперативна інформація, найвагоміші джерела – корисна допомога у роботі, навчанні та повсякденному житті </vt:lpstr>
      <vt:lpstr>Офіційні друковані видання в залах та на сайті бібліотеки СумДУ – завжди на пульсі законотворчого життя України</vt:lpstr>
      <vt:lpstr>Структурований пошук офіційних видань  за класифікатором електронного каталогу:  легкість використання  </vt:lpstr>
      <vt:lpstr>Законодавча інформація в Internet на сайті бібліотеки СумДУ</vt:lpstr>
      <vt:lpstr>Варіанти пошуку необхідних документів на порталі  “Законодавство України “</vt:lpstr>
      <vt:lpstr>77 прямих посилань до сайтів органів державної влади України – популярний та зручний ресурс для кожного користувача </vt:lpstr>
      <vt:lpstr>Схема пошуку документів на сайті Президента України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Недбаева Наталия Викторовна</dc:creator>
  <cp:lastModifiedBy>Недбаева Наталия Викторовна</cp:lastModifiedBy>
  <cp:revision>68</cp:revision>
  <dcterms:modified xsi:type="dcterms:W3CDTF">2012-12-18T08:43:01Z</dcterms:modified>
</cp:coreProperties>
</file>